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lay"/>
      <p:regular r:id="rId16"/>
      <p:bold r:id="rId17"/>
    </p:embeddedFont>
    <p:embeddedFont>
      <p:font typeface="Lobster"/>
      <p:regular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lay-bold.fntdata"/><Relationship Id="rId16" Type="http://schemas.openxmlformats.org/officeDocument/2006/relationships/font" Target="fonts/Play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obs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d2e3110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bd2e31102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bd2e3110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1bd2e31102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bd2e3110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1bd2e31102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474ee03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474ee0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bd2e31102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1bd2e31102_2_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bd2e31102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1bd2e31102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bd2e3110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bd2e3110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bd2e31102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bd2e31102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d2e31102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bd2e31102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hR0APn4cFpzI3RB-dDVD7wdf1NWqIr4d/view" TargetMode="External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b="1" i="1" lang="en" sz="7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TREADPATH</a:t>
            </a:r>
            <a:endParaRPr b="1" i="1" sz="6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575075" y="2571750"/>
            <a:ext cx="621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Fall '24 Capstone Michelin Tea</a:t>
            </a:r>
            <a:r>
              <a:rPr lang="en" sz="2400">
                <a:solidFill>
                  <a:schemeClr val="lt1"/>
                </a:solidFill>
              </a:rPr>
              <a:t>m</a:t>
            </a:r>
            <a:endParaRPr sz="2700"/>
          </a:p>
        </p:txBody>
      </p:sp>
      <p:sp>
        <p:nvSpPr>
          <p:cNvPr id="131" name="Google Shape;131;p25"/>
          <p:cNvSpPr txBox="1"/>
          <p:nvPr/>
        </p:nvSpPr>
        <p:spPr>
          <a:xfrm>
            <a:off x="3305183" y="2632475"/>
            <a:ext cx="2533500" cy="284700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00" y="3705225"/>
            <a:ext cx="3183473" cy="1790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19050">
              <a:srgbClr val="000000">
                <a:alpha val="78000"/>
              </a:srgbClr>
            </a:outerShdw>
          </a:effectLst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9074" y="4285937"/>
            <a:ext cx="640475" cy="6292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19050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miling at camera&#10;&#10;Description automatically generated"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099" y="2680412"/>
            <a:ext cx="1160839" cy="1163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tting on a bridge&#10;&#10;Description automatically generated" id="139" name="Google Shape;1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816" y="839875"/>
            <a:ext cx="1178720" cy="117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6129037" y="2018582"/>
            <a:ext cx="1866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Jacob Cox</a:t>
            </a:r>
            <a:endParaRPr sz="1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RAG Developer 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831075" y="3883250"/>
            <a:ext cx="199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Caroline Baker</a:t>
            </a:r>
            <a:br>
              <a:rPr lang="en" sz="1600"/>
            </a:b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</a:t>
            </a:r>
            <a:r>
              <a:rPr lang="en" sz="1600">
                <a:solidFill>
                  <a:schemeClr val="dk1"/>
                </a:solidFill>
              </a:rPr>
              <a:t>D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esign &amp; Research</a:t>
            </a:r>
            <a:endParaRPr sz="1600"/>
          </a:p>
        </p:txBody>
      </p:sp>
      <p:pic>
        <p:nvPicPr>
          <p:cNvPr descr="A person in a suit&#10;&#10;Description automatically generated" id="142" name="Google Shape;14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6871" y="844405"/>
            <a:ext cx="1170264" cy="116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6424" y="839866"/>
            <a:ext cx="1178720" cy="1178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at the camera&#10;&#10;Description automatically generated" id="144" name="Google Shape;14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4241" y="2680391"/>
            <a:ext cx="1178720" cy="117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106686" y="2018575"/>
            <a:ext cx="1618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 Garner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" sz="1600">
                <a:solidFill>
                  <a:schemeClr val="dk1"/>
                </a:solidFill>
              </a:rPr>
              <a:t>Team Lead</a:t>
            </a:r>
            <a:endParaRPr sz="1600"/>
          </a:p>
        </p:txBody>
      </p:sp>
      <p:sp>
        <p:nvSpPr>
          <p:cNvPr id="146" name="Google Shape;146;p26"/>
          <p:cNvSpPr txBox="1"/>
          <p:nvPr/>
        </p:nvSpPr>
        <p:spPr>
          <a:xfrm>
            <a:off x="2043950" y="3883250"/>
            <a:ext cx="249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Carson Crockett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dk1"/>
                </a:solidFill>
              </a:rPr>
              <a:t>Semantic Analysis Developer</a:t>
            </a:r>
            <a:endParaRPr sz="1600"/>
          </a:p>
        </p:txBody>
      </p:sp>
      <p:sp>
        <p:nvSpPr>
          <p:cNvPr id="147" name="Google Shape;147;p26"/>
          <p:cNvSpPr txBox="1"/>
          <p:nvPr/>
        </p:nvSpPr>
        <p:spPr>
          <a:xfrm>
            <a:off x="3424488" y="2018575"/>
            <a:ext cx="2295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Troy Butler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Expert Relations &amp; Research</a:t>
            </a:r>
            <a:endParaRPr sz="1600"/>
          </a:p>
        </p:txBody>
      </p:sp>
      <p:sp>
        <p:nvSpPr>
          <p:cNvPr id="148" name="Google Shape;148;p26"/>
          <p:cNvSpPr txBox="1"/>
          <p:nvPr/>
        </p:nvSpPr>
        <p:spPr>
          <a:xfrm>
            <a:off x="0" y="0"/>
            <a:ext cx="547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Meet the Team</a:t>
            </a:r>
            <a:endParaRPr sz="4200"/>
          </a:p>
        </p:txBody>
      </p:sp>
      <p:pic>
        <p:nvPicPr>
          <p:cNvPr descr="A cartoon character with a finger on his mouth&#10;&#10;Description automatically generated" id="149" name="Google Shape;149;p26"/>
          <p:cNvPicPr preferRelativeResize="0"/>
          <p:nvPr>
            <p:ph idx="4294967295" type="body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7428300" y="3385982"/>
            <a:ext cx="1715700" cy="1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05450" y="-505575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18350" y="1736425"/>
            <a:ext cx="2012000" cy="20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 b="0" l="0" r="34815" t="46862"/>
          <a:stretch/>
        </p:blipFill>
        <p:spPr>
          <a:xfrm>
            <a:off x="-3857838" y="2008660"/>
            <a:ext cx="1201200" cy="146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-5092062" y="3626600"/>
            <a:ext cx="35163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Requiescat in pace</a:t>
            </a:r>
            <a:endParaRPr sz="39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47850"/>
            <a:ext cx="9338051" cy="25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7">
            <a:alphaModFix/>
          </a:blip>
          <a:srcRect b="0" l="1951" r="0" t="0"/>
          <a:stretch/>
        </p:blipFill>
        <p:spPr>
          <a:xfrm>
            <a:off x="0" y="1396250"/>
            <a:ext cx="9144003" cy="370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</p:pic>
      <p:sp>
        <p:nvSpPr>
          <p:cNvPr id="160" name="Google Shape;160;p27"/>
          <p:cNvSpPr txBox="1"/>
          <p:nvPr/>
        </p:nvSpPr>
        <p:spPr>
          <a:xfrm>
            <a:off x="0" y="0"/>
            <a:ext cx="547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4200">
                <a:solidFill>
                  <a:schemeClr val="dk1"/>
                </a:solidFill>
              </a:rPr>
              <a:t>Project Overview</a:t>
            </a:r>
            <a:endParaRPr sz="4200"/>
          </a:p>
        </p:txBody>
      </p:sp>
      <p:sp>
        <p:nvSpPr>
          <p:cNvPr id="161" name="Google Shape;161;p27"/>
          <p:cNvSpPr txBox="1"/>
          <p:nvPr/>
        </p:nvSpPr>
        <p:spPr>
          <a:xfrm>
            <a:off x="2813850" y="1292850"/>
            <a:ext cx="351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1"/>
                </a:solidFill>
              </a:rPr>
              <a:t>Can AI Do It?</a:t>
            </a:r>
            <a:endParaRPr i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8"/>
          <p:cNvCxnSpPr>
            <a:stCxn id="167" idx="4"/>
            <a:endCxn id="168" idx="1"/>
          </p:cNvCxnSpPr>
          <p:nvPr/>
        </p:nvCxnSpPr>
        <p:spPr>
          <a:xfrm flipH="1" rot="10800000">
            <a:off x="1671888" y="1966888"/>
            <a:ext cx="1174500" cy="7500"/>
          </a:xfrm>
          <a:prstGeom prst="straightConnector1">
            <a:avLst/>
          </a:prstGeom>
          <a:noFill/>
          <a:ln cap="flat" cmpd="sng" w="28575">
            <a:solidFill>
              <a:srgbClr val="26509C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7" name="Google Shape;167;p28"/>
          <p:cNvSpPr/>
          <p:nvPr/>
        </p:nvSpPr>
        <p:spPr>
          <a:xfrm>
            <a:off x="422913" y="933575"/>
            <a:ext cx="1665300" cy="1665300"/>
          </a:xfrm>
          <a:prstGeom prst="cube">
            <a:avLst>
              <a:gd fmla="val 25000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DE500"/>
                </a:solidFill>
              </a:rPr>
              <a:t>Michelin</a:t>
            </a:r>
            <a:endParaRPr b="1" i="1">
              <a:solidFill>
                <a:srgbClr val="FDE500"/>
              </a:solidFill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7055613" y="933575"/>
            <a:ext cx="1665300" cy="1665300"/>
          </a:xfrm>
          <a:prstGeom prst="cube">
            <a:avLst>
              <a:gd fmla="val 25000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DE500"/>
                </a:solidFill>
              </a:rPr>
              <a:t>Customer</a:t>
            </a:r>
            <a:endParaRPr b="1" i="1">
              <a:solidFill>
                <a:srgbClr val="FDE500"/>
              </a:solidFill>
            </a:endParaRPr>
          </a:p>
        </p:txBody>
      </p:sp>
      <p:cxnSp>
        <p:nvCxnSpPr>
          <p:cNvPr id="170" name="Google Shape;170;p28"/>
          <p:cNvCxnSpPr>
            <a:stCxn id="168" idx="3"/>
            <a:endCxn id="169" idx="2"/>
          </p:cNvCxnSpPr>
          <p:nvPr/>
        </p:nvCxnSpPr>
        <p:spPr>
          <a:xfrm>
            <a:off x="6297525" y="1966925"/>
            <a:ext cx="758100" cy="7500"/>
          </a:xfrm>
          <a:prstGeom prst="straightConnector1">
            <a:avLst/>
          </a:prstGeom>
          <a:noFill/>
          <a:ln cap="flat" cmpd="sng" w="28575">
            <a:solidFill>
              <a:srgbClr val="26509C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171" name="Google Shape;171;p28"/>
          <p:cNvCxnSpPr>
            <a:stCxn id="172" idx="0"/>
            <a:endCxn id="168" idx="2"/>
          </p:cNvCxnSpPr>
          <p:nvPr/>
        </p:nvCxnSpPr>
        <p:spPr>
          <a:xfrm rot="10800000">
            <a:off x="4571997" y="3000363"/>
            <a:ext cx="0" cy="316500"/>
          </a:xfrm>
          <a:prstGeom prst="straightConnector1">
            <a:avLst/>
          </a:prstGeom>
          <a:noFill/>
          <a:ln cap="flat" cmpd="sng" w="28575">
            <a:solidFill>
              <a:srgbClr val="26509C"/>
            </a:solidFill>
            <a:prstDash val="solid"/>
            <a:round/>
            <a:headEnd len="sm" w="sm" type="triangle"/>
            <a:tailEnd len="sm" w="sm" type="none"/>
          </a:ln>
        </p:spPr>
      </p:cxnSp>
      <p:sp>
        <p:nvSpPr>
          <p:cNvPr id="172" name="Google Shape;172;p28"/>
          <p:cNvSpPr/>
          <p:nvPr/>
        </p:nvSpPr>
        <p:spPr>
          <a:xfrm>
            <a:off x="3893813" y="3316863"/>
            <a:ext cx="1356369" cy="515513"/>
          </a:xfrm>
          <a:prstGeom prst="flowChartPredefinedProcess">
            <a:avLst/>
          </a:prstGeom>
          <a:solidFill>
            <a:srgbClr val="FDE500"/>
          </a:solidFill>
          <a:ln cap="flat" cmpd="sng" w="9525">
            <a:solidFill>
              <a:srgbClr val="265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6509C"/>
                </a:solidFill>
              </a:rPr>
              <a:t>Legacy System</a:t>
            </a:r>
            <a:endParaRPr b="1" i="1">
              <a:solidFill>
                <a:srgbClr val="26509C"/>
              </a:solidFill>
            </a:endParaRPr>
          </a:p>
        </p:txBody>
      </p:sp>
      <p:cxnSp>
        <p:nvCxnSpPr>
          <p:cNvPr id="173" name="Google Shape;173;p28"/>
          <p:cNvCxnSpPr>
            <a:stCxn id="174" idx="0"/>
            <a:endCxn id="172" idx="2"/>
          </p:cNvCxnSpPr>
          <p:nvPr/>
        </p:nvCxnSpPr>
        <p:spPr>
          <a:xfrm rot="10800000">
            <a:off x="4571925" y="3832274"/>
            <a:ext cx="0" cy="316800"/>
          </a:xfrm>
          <a:prstGeom prst="straightConnector1">
            <a:avLst/>
          </a:prstGeom>
          <a:noFill/>
          <a:ln cap="flat" cmpd="sng" w="28575">
            <a:solidFill>
              <a:srgbClr val="26509C"/>
            </a:solidFill>
            <a:prstDash val="solid"/>
            <a:round/>
            <a:headEnd len="sm" w="sm" type="triangle"/>
            <a:tailEnd len="sm" w="sm" type="none"/>
          </a:ln>
        </p:spPr>
      </p:cxnSp>
      <p:sp>
        <p:nvSpPr>
          <p:cNvPr id="174" name="Google Shape;174;p28"/>
          <p:cNvSpPr/>
          <p:nvPr/>
        </p:nvSpPr>
        <p:spPr>
          <a:xfrm>
            <a:off x="3893724" y="4149074"/>
            <a:ext cx="1356401" cy="515525"/>
          </a:xfrm>
          <a:prstGeom prst="flowChartPredefinedProcess">
            <a:avLst/>
          </a:prstGeom>
          <a:solidFill>
            <a:srgbClr val="FDE500"/>
          </a:solidFill>
          <a:ln cap="flat" cmpd="sng" w="9525">
            <a:solidFill>
              <a:srgbClr val="265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6509C"/>
                </a:solidFill>
              </a:rPr>
              <a:t>Updated System</a:t>
            </a:r>
            <a:endParaRPr b="1" i="1">
              <a:solidFill>
                <a:srgbClr val="26509C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0"/>
            <a:ext cx="547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4200">
                <a:solidFill>
                  <a:schemeClr val="dk1"/>
                </a:solidFill>
              </a:rPr>
              <a:t>Business Logic</a:t>
            </a:r>
            <a:endParaRPr sz="4200"/>
          </a:p>
        </p:txBody>
      </p:sp>
      <p:sp>
        <p:nvSpPr>
          <p:cNvPr id="168" name="Google Shape;168;p28"/>
          <p:cNvSpPr/>
          <p:nvPr/>
        </p:nvSpPr>
        <p:spPr>
          <a:xfrm>
            <a:off x="2846325" y="933575"/>
            <a:ext cx="3451200" cy="2066700"/>
          </a:xfrm>
          <a:prstGeom prst="rect">
            <a:avLst/>
          </a:prstGeom>
          <a:solidFill>
            <a:srgbClr val="27509B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	ACCTFILE-STATUS = ‘00’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2004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MOVE 0 TO APPL-RESULT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2004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PERFORM 1100-DISPLAY-ACCT-RECORD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IF 	ACCTFILE-STATUS = ‘10’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MOVE 16 TO APPL-RESULT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ELSE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MOVE 12 TO APPL-RESULT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END-IF</a:t>
            </a:r>
            <a:endParaRPr b="1"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END-IF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0" y="0"/>
            <a:ext cx="6771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Faculty Consultation</a:t>
            </a:r>
            <a:endParaRPr sz="4200"/>
          </a:p>
        </p:txBody>
      </p:sp>
      <p:pic>
        <p:nvPicPr>
          <p:cNvPr descr="A person wearing glasses and a plaid shirt&#10;&#10;Description automatically generated"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356" y="855419"/>
            <a:ext cx="1309687" cy="130968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erson wearing glasses and smiling&#10;&#10;Description automatically generated" id="182" name="Google Shape;1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1394" y="855419"/>
            <a:ext cx="1309688" cy="13096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person&#10;&#10;Description automatically generated" id="183" name="Google Shape;18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9800" y="2997997"/>
            <a:ext cx="1312863" cy="1312863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9"/>
          <p:cNvSpPr txBox="1"/>
          <p:nvPr/>
        </p:nvSpPr>
        <p:spPr>
          <a:xfrm>
            <a:off x="2049550" y="1048423"/>
            <a:ext cx="29364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Carl Ehrett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Watt Family Innovation Center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 of Applied Machine</a:t>
            </a:r>
            <a:r>
              <a:rPr i="1" lang="en" sz="1500">
                <a:solidFill>
                  <a:schemeClr val="dk1"/>
                </a:solidFill>
              </a:rPr>
              <a:t> </a:t>
            </a: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2104475" y="3250325"/>
            <a:ext cx="2649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b="1" lang="en" sz="1800">
                <a:solidFill>
                  <a:schemeClr val="dk1"/>
                </a:solidFill>
              </a:rPr>
              <a:t>Paige Rodeghero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Computing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</a:t>
            </a:r>
            <a:r>
              <a:rPr i="1" lang="en" sz="1500">
                <a:solidFill>
                  <a:schemeClr val="dk1"/>
                </a:solidFill>
              </a:rPr>
              <a:t>istant</a:t>
            </a: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Professor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6602676" y="1048425"/>
            <a:ext cx="245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Wooster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r>
              <a:rPr b="1" i="1" lang="en" sz="1500">
                <a:solidFill>
                  <a:schemeClr val="dk1"/>
                </a:solidFill>
              </a:rPr>
              <a:t>C</a:t>
            </a:r>
            <a:r>
              <a:rPr b="1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omputing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 of Practice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601072" y="3250325"/>
            <a:ext cx="2405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Russell Purvis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of Business</a:t>
            </a:r>
            <a:endParaRPr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 b="22492" l="12199" r="10292" t="0"/>
          <a:stretch/>
        </p:blipFill>
        <p:spPr>
          <a:xfrm>
            <a:off x="701350" y="2971763"/>
            <a:ext cx="1365300" cy="136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0" y="0"/>
            <a:ext cx="4948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4200">
                <a:solidFill>
                  <a:schemeClr val="dk1"/>
                </a:solidFill>
              </a:rPr>
              <a:t>System Overview</a:t>
            </a:r>
            <a:endParaRPr sz="4200"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10904" l="3993" r="0" t="9088"/>
          <a:stretch/>
        </p:blipFill>
        <p:spPr>
          <a:xfrm>
            <a:off x="508900" y="920399"/>
            <a:ext cx="8126198" cy="36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54375" y="54375"/>
            <a:ext cx="914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  Summary Document Generation</a:t>
            </a:r>
            <a:endParaRPr sz="1100"/>
          </a:p>
        </p:txBody>
      </p:sp>
      <p:sp>
        <p:nvSpPr>
          <p:cNvPr id="200" name="Google Shape;200;p31"/>
          <p:cNvSpPr/>
          <p:nvPr/>
        </p:nvSpPr>
        <p:spPr>
          <a:xfrm>
            <a:off x="190500" y="2009775"/>
            <a:ext cx="981000" cy="1305000"/>
          </a:xfrm>
          <a:prstGeom prst="foldedCorner">
            <a:avLst>
              <a:gd fmla="val 16667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DE500"/>
                </a:solidFill>
              </a:rPr>
              <a:t>COBOL</a:t>
            </a:r>
            <a:endParaRPr b="1" i="1">
              <a:solidFill>
                <a:srgbClr val="FDE5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DE500"/>
                </a:solidFill>
              </a:rPr>
              <a:t>System</a:t>
            </a:r>
            <a:endParaRPr b="1" i="1">
              <a:solidFill>
                <a:srgbClr val="FDE5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DE500"/>
                </a:solidFill>
              </a:rPr>
              <a:t>File</a:t>
            </a:r>
            <a:endParaRPr b="1" i="1">
              <a:solidFill>
                <a:srgbClr val="FDE500"/>
              </a:solidFill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3996200" y="1160438"/>
            <a:ext cx="981000" cy="1305000"/>
          </a:xfrm>
          <a:prstGeom prst="foldedCorner">
            <a:avLst>
              <a:gd fmla="val 16667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DE500"/>
                </a:solidFill>
              </a:rPr>
              <a:t>Section Summary</a:t>
            </a:r>
            <a:endParaRPr b="1" i="1" sz="1300">
              <a:solidFill>
                <a:srgbClr val="FDE500"/>
              </a:solidFill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3996200" y="2859113"/>
            <a:ext cx="981000" cy="1305000"/>
          </a:xfrm>
          <a:prstGeom prst="foldedCorner">
            <a:avLst>
              <a:gd fmla="val 16667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DE500"/>
                </a:solidFill>
              </a:rPr>
              <a:t>File Summary</a:t>
            </a:r>
            <a:endParaRPr b="1" i="1" sz="1300">
              <a:solidFill>
                <a:srgbClr val="FDE500"/>
              </a:solidFill>
            </a:endParaRPr>
          </a:p>
        </p:txBody>
      </p:sp>
      <p:cxnSp>
        <p:nvCxnSpPr>
          <p:cNvPr id="203" name="Google Shape;203;p31"/>
          <p:cNvCxnSpPr>
            <a:stCxn id="204" idx="3"/>
            <a:endCxn id="201" idx="1"/>
          </p:cNvCxnSpPr>
          <p:nvPr/>
        </p:nvCxnSpPr>
        <p:spPr>
          <a:xfrm flipH="1" rot="10800000">
            <a:off x="3206627" y="1812976"/>
            <a:ext cx="789600" cy="84930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1"/>
          <p:cNvCxnSpPr>
            <a:stCxn id="204" idx="3"/>
            <a:endCxn id="202" idx="1"/>
          </p:cNvCxnSpPr>
          <p:nvPr/>
        </p:nvCxnSpPr>
        <p:spPr>
          <a:xfrm>
            <a:off x="3206627" y="2662276"/>
            <a:ext cx="789600" cy="84930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31"/>
          <p:cNvSpPr/>
          <p:nvPr/>
        </p:nvSpPr>
        <p:spPr>
          <a:xfrm>
            <a:off x="1961063" y="2182675"/>
            <a:ext cx="1245564" cy="959202"/>
          </a:xfrm>
          <a:prstGeom prst="flowChartMultidocument">
            <a:avLst/>
          </a:prstGeom>
          <a:solidFill>
            <a:srgbClr val="FDE500"/>
          </a:solidFill>
          <a:ln cap="flat" cmpd="sng" w="9525">
            <a:solidFill>
              <a:srgbClr val="265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6509C"/>
                </a:solidFill>
              </a:rPr>
              <a:t>LLM</a:t>
            </a:r>
            <a:endParaRPr b="1" i="1">
              <a:solidFill>
                <a:srgbClr val="26509C"/>
              </a:solidFill>
            </a:endParaRPr>
          </a:p>
        </p:txBody>
      </p:sp>
      <p:cxnSp>
        <p:nvCxnSpPr>
          <p:cNvPr id="206" name="Google Shape;206;p31"/>
          <p:cNvCxnSpPr>
            <a:stCxn id="200" idx="3"/>
            <a:endCxn id="204" idx="1"/>
          </p:cNvCxnSpPr>
          <p:nvPr/>
        </p:nvCxnSpPr>
        <p:spPr>
          <a:xfrm>
            <a:off x="1171500" y="2662275"/>
            <a:ext cx="789600" cy="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1"/>
          <p:cNvSpPr/>
          <p:nvPr/>
        </p:nvSpPr>
        <p:spPr>
          <a:xfrm>
            <a:off x="5766775" y="1881225"/>
            <a:ext cx="1333500" cy="1562100"/>
          </a:xfrm>
          <a:prstGeom prst="can">
            <a:avLst>
              <a:gd fmla="val 25000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DE500"/>
                </a:solidFill>
              </a:rPr>
              <a:t>RAG Document Datastore</a:t>
            </a:r>
            <a:endParaRPr b="1" i="1" sz="1300">
              <a:solidFill>
                <a:srgbClr val="FDE500"/>
              </a:solidFill>
            </a:endParaRPr>
          </a:p>
        </p:txBody>
      </p:sp>
      <p:cxnSp>
        <p:nvCxnSpPr>
          <p:cNvPr id="208" name="Google Shape;208;p31"/>
          <p:cNvCxnSpPr>
            <a:stCxn id="201" idx="3"/>
            <a:endCxn id="207" idx="2"/>
          </p:cNvCxnSpPr>
          <p:nvPr/>
        </p:nvCxnSpPr>
        <p:spPr>
          <a:xfrm>
            <a:off x="4977200" y="1812938"/>
            <a:ext cx="789600" cy="84930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1"/>
          <p:cNvCxnSpPr>
            <a:stCxn id="202" idx="3"/>
            <a:endCxn id="207" idx="2"/>
          </p:cNvCxnSpPr>
          <p:nvPr/>
        </p:nvCxnSpPr>
        <p:spPr>
          <a:xfrm flipH="1" rot="10800000">
            <a:off x="4977200" y="2662313"/>
            <a:ext cx="789600" cy="84930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1"/>
          <p:cNvSpPr/>
          <p:nvPr/>
        </p:nvSpPr>
        <p:spPr>
          <a:xfrm>
            <a:off x="7746925" y="2182725"/>
            <a:ext cx="981000" cy="959100"/>
          </a:xfrm>
          <a:prstGeom prst="snip1Rect">
            <a:avLst>
              <a:gd fmla="val 16667" name="adj"/>
            </a:avLst>
          </a:prstGeom>
          <a:solidFill>
            <a:srgbClr val="26509C"/>
          </a:solidFill>
          <a:ln cap="flat" cmpd="sng" w="9525">
            <a:solidFill>
              <a:srgbClr val="FDE5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DE500"/>
                </a:solidFill>
              </a:rPr>
              <a:t>RAG Retrieval</a:t>
            </a:r>
            <a:endParaRPr b="1" i="1" sz="1300">
              <a:solidFill>
                <a:srgbClr val="FDE500"/>
              </a:solidFill>
            </a:endParaRPr>
          </a:p>
        </p:txBody>
      </p:sp>
      <p:cxnSp>
        <p:nvCxnSpPr>
          <p:cNvPr id="211" name="Google Shape;211;p31"/>
          <p:cNvCxnSpPr>
            <a:stCxn id="207" idx="4"/>
            <a:endCxn id="210" idx="2"/>
          </p:cNvCxnSpPr>
          <p:nvPr/>
        </p:nvCxnSpPr>
        <p:spPr>
          <a:xfrm>
            <a:off x="7100275" y="2662275"/>
            <a:ext cx="646800" cy="0"/>
          </a:xfrm>
          <a:prstGeom prst="straightConnector1">
            <a:avLst/>
          </a:prstGeom>
          <a:noFill/>
          <a:ln cap="flat" cmpd="sng" w="28575">
            <a:solidFill>
              <a:srgbClr val="FDE5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 title="FinalDraftTw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with a blue stripe&#10;&#10;Description automatically generated" id="221" name="Google Shape;221;p33"/>
          <p:cNvPicPr preferRelativeResize="0"/>
          <p:nvPr/>
        </p:nvPicPr>
        <p:blipFill rotWithShape="1">
          <a:blip r:embed="rId3">
            <a:alphaModFix/>
          </a:blip>
          <a:srcRect b="43633" l="9724" r="20463" t="0"/>
          <a:stretch/>
        </p:blipFill>
        <p:spPr>
          <a:xfrm flipH="1">
            <a:off x="2703701" y="2137126"/>
            <a:ext cx="6584100" cy="300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075" y="2247100"/>
            <a:ext cx="1235675" cy="1235676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3540000" dist="19050">
              <a:srgbClr val="000000">
                <a:alpha val="84000"/>
              </a:srgbClr>
            </a:outerShdw>
          </a:effectLst>
        </p:spPr>
      </p:pic>
      <p:sp>
        <p:nvSpPr>
          <p:cNvPr id="223" name="Google Shape;223;p33"/>
          <p:cNvSpPr txBox="1"/>
          <p:nvPr/>
        </p:nvSpPr>
        <p:spPr>
          <a:xfrm>
            <a:off x="993749" y="852950"/>
            <a:ext cx="7156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DE500"/>
              </a:buClr>
              <a:buSzPts val="5040"/>
              <a:buFont typeface="Browallia New"/>
              <a:buNone/>
            </a:pPr>
            <a:r>
              <a:rPr b="1" i="1" lang="en" sz="7740">
                <a:solidFill>
                  <a:srgbClr val="26509C"/>
                </a:solidFill>
              </a:rPr>
              <a:t>THANK YOU!</a:t>
            </a:r>
            <a:endParaRPr sz="7740">
              <a:solidFill>
                <a:srgbClr val="26509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